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MAR, COLLEEN" initials="R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57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3-27T07:13:42.968" idx="1">
    <p:pos x="10" y="10"/>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AA2948-8C61-4549-AEB2-E594583CB8F2}" type="datetimeFigureOut">
              <a:rPr lang="en-US" smtClean="0"/>
              <a:t>3/27/2014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F01F74-D8AC-4BC1-90DF-2E680C40BE5D}" type="slidenum">
              <a:rPr lang="en-US" smtClean="0"/>
              <a:t>‹#›</a:t>
            </a:fld>
            <a:endParaRPr lang="en-US" dirty="0"/>
          </a:p>
        </p:txBody>
      </p:sp>
    </p:spTree>
    <p:extLst>
      <p:ext uri="{BB962C8B-B14F-4D97-AF65-F5344CB8AC3E}">
        <p14:creationId xmlns:p14="http://schemas.microsoft.com/office/powerpoint/2010/main" val="1398577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AA2948-8C61-4549-AEB2-E594583CB8F2}" type="datetimeFigureOut">
              <a:rPr lang="en-US" smtClean="0"/>
              <a:t>3/27/2014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F01F74-D8AC-4BC1-90DF-2E680C40BE5D}" type="slidenum">
              <a:rPr lang="en-US" smtClean="0"/>
              <a:t>‹#›</a:t>
            </a:fld>
            <a:endParaRPr lang="en-US" dirty="0"/>
          </a:p>
        </p:txBody>
      </p:sp>
    </p:spTree>
    <p:extLst>
      <p:ext uri="{BB962C8B-B14F-4D97-AF65-F5344CB8AC3E}">
        <p14:creationId xmlns:p14="http://schemas.microsoft.com/office/powerpoint/2010/main" val="2213487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AA2948-8C61-4549-AEB2-E594583CB8F2}" type="datetimeFigureOut">
              <a:rPr lang="en-US" smtClean="0"/>
              <a:t>3/27/2014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F01F74-D8AC-4BC1-90DF-2E680C40BE5D}" type="slidenum">
              <a:rPr lang="en-US" smtClean="0"/>
              <a:t>‹#›</a:t>
            </a:fld>
            <a:endParaRPr lang="en-US" dirty="0"/>
          </a:p>
        </p:txBody>
      </p:sp>
    </p:spTree>
    <p:extLst>
      <p:ext uri="{BB962C8B-B14F-4D97-AF65-F5344CB8AC3E}">
        <p14:creationId xmlns:p14="http://schemas.microsoft.com/office/powerpoint/2010/main" val="849253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AA2948-8C61-4549-AEB2-E594583CB8F2}" type="datetimeFigureOut">
              <a:rPr lang="en-US" smtClean="0"/>
              <a:t>3/27/2014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F01F74-D8AC-4BC1-90DF-2E680C40BE5D}" type="slidenum">
              <a:rPr lang="en-US" smtClean="0"/>
              <a:t>‹#›</a:t>
            </a:fld>
            <a:endParaRPr lang="en-US" dirty="0"/>
          </a:p>
        </p:txBody>
      </p:sp>
    </p:spTree>
    <p:extLst>
      <p:ext uri="{BB962C8B-B14F-4D97-AF65-F5344CB8AC3E}">
        <p14:creationId xmlns:p14="http://schemas.microsoft.com/office/powerpoint/2010/main" val="1506195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AA2948-8C61-4549-AEB2-E594583CB8F2}" type="datetimeFigureOut">
              <a:rPr lang="en-US" smtClean="0"/>
              <a:t>3/27/2014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F01F74-D8AC-4BC1-90DF-2E680C40BE5D}" type="slidenum">
              <a:rPr lang="en-US" smtClean="0"/>
              <a:t>‹#›</a:t>
            </a:fld>
            <a:endParaRPr lang="en-US" dirty="0"/>
          </a:p>
        </p:txBody>
      </p:sp>
    </p:spTree>
    <p:extLst>
      <p:ext uri="{BB962C8B-B14F-4D97-AF65-F5344CB8AC3E}">
        <p14:creationId xmlns:p14="http://schemas.microsoft.com/office/powerpoint/2010/main" val="1538199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AA2948-8C61-4549-AEB2-E594583CB8F2}" type="datetimeFigureOut">
              <a:rPr lang="en-US" smtClean="0"/>
              <a:t>3/27/2014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F01F74-D8AC-4BC1-90DF-2E680C40BE5D}" type="slidenum">
              <a:rPr lang="en-US" smtClean="0"/>
              <a:t>‹#›</a:t>
            </a:fld>
            <a:endParaRPr lang="en-US" dirty="0"/>
          </a:p>
        </p:txBody>
      </p:sp>
    </p:spTree>
    <p:extLst>
      <p:ext uri="{BB962C8B-B14F-4D97-AF65-F5344CB8AC3E}">
        <p14:creationId xmlns:p14="http://schemas.microsoft.com/office/powerpoint/2010/main" val="2018969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AA2948-8C61-4549-AEB2-E594583CB8F2}" type="datetimeFigureOut">
              <a:rPr lang="en-US" smtClean="0"/>
              <a:t>3/27/2014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5F01F74-D8AC-4BC1-90DF-2E680C40BE5D}" type="slidenum">
              <a:rPr lang="en-US" smtClean="0"/>
              <a:t>‹#›</a:t>
            </a:fld>
            <a:endParaRPr lang="en-US" dirty="0"/>
          </a:p>
        </p:txBody>
      </p:sp>
    </p:spTree>
    <p:extLst>
      <p:ext uri="{BB962C8B-B14F-4D97-AF65-F5344CB8AC3E}">
        <p14:creationId xmlns:p14="http://schemas.microsoft.com/office/powerpoint/2010/main" val="3731112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AA2948-8C61-4549-AEB2-E594583CB8F2}" type="datetimeFigureOut">
              <a:rPr lang="en-US" smtClean="0"/>
              <a:t>3/27/2014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5F01F74-D8AC-4BC1-90DF-2E680C40BE5D}" type="slidenum">
              <a:rPr lang="en-US" smtClean="0"/>
              <a:t>‹#›</a:t>
            </a:fld>
            <a:endParaRPr lang="en-US" dirty="0"/>
          </a:p>
        </p:txBody>
      </p:sp>
    </p:spTree>
    <p:extLst>
      <p:ext uri="{BB962C8B-B14F-4D97-AF65-F5344CB8AC3E}">
        <p14:creationId xmlns:p14="http://schemas.microsoft.com/office/powerpoint/2010/main" val="4227773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AA2948-8C61-4549-AEB2-E594583CB8F2}" type="datetimeFigureOut">
              <a:rPr lang="en-US" smtClean="0"/>
              <a:t>3/27/2014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5F01F74-D8AC-4BC1-90DF-2E680C40BE5D}" type="slidenum">
              <a:rPr lang="en-US" smtClean="0"/>
              <a:t>‹#›</a:t>
            </a:fld>
            <a:endParaRPr lang="en-US" dirty="0"/>
          </a:p>
        </p:txBody>
      </p:sp>
    </p:spTree>
    <p:extLst>
      <p:ext uri="{BB962C8B-B14F-4D97-AF65-F5344CB8AC3E}">
        <p14:creationId xmlns:p14="http://schemas.microsoft.com/office/powerpoint/2010/main" val="2412489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AA2948-8C61-4549-AEB2-E594583CB8F2}" type="datetimeFigureOut">
              <a:rPr lang="en-US" smtClean="0"/>
              <a:t>3/27/2014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F01F74-D8AC-4BC1-90DF-2E680C40BE5D}" type="slidenum">
              <a:rPr lang="en-US" smtClean="0"/>
              <a:t>‹#›</a:t>
            </a:fld>
            <a:endParaRPr lang="en-US" dirty="0"/>
          </a:p>
        </p:txBody>
      </p:sp>
    </p:spTree>
    <p:extLst>
      <p:ext uri="{BB962C8B-B14F-4D97-AF65-F5344CB8AC3E}">
        <p14:creationId xmlns:p14="http://schemas.microsoft.com/office/powerpoint/2010/main" val="327401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AA2948-8C61-4549-AEB2-E594583CB8F2}" type="datetimeFigureOut">
              <a:rPr lang="en-US" smtClean="0"/>
              <a:t>3/27/2014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F01F74-D8AC-4BC1-90DF-2E680C40BE5D}" type="slidenum">
              <a:rPr lang="en-US" smtClean="0"/>
              <a:t>‹#›</a:t>
            </a:fld>
            <a:endParaRPr lang="en-US" dirty="0"/>
          </a:p>
        </p:txBody>
      </p:sp>
    </p:spTree>
    <p:extLst>
      <p:ext uri="{BB962C8B-B14F-4D97-AF65-F5344CB8AC3E}">
        <p14:creationId xmlns:p14="http://schemas.microsoft.com/office/powerpoint/2010/main" val="4131346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AA2948-8C61-4549-AEB2-E594583CB8F2}" type="datetimeFigureOut">
              <a:rPr lang="en-US" smtClean="0"/>
              <a:t>3/27/2014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F01F74-D8AC-4BC1-90DF-2E680C40BE5D}" type="slidenum">
              <a:rPr lang="en-US" smtClean="0"/>
              <a:t>‹#›</a:t>
            </a:fld>
            <a:endParaRPr lang="en-US" dirty="0"/>
          </a:p>
        </p:txBody>
      </p:sp>
    </p:spTree>
    <p:extLst>
      <p:ext uri="{BB962C8B-B14F-4D97-AF65-F5344CB8AC3E}">
        <p14:creationId xmlns:p14="http://schemas.microsoft.com/office/powerpoint/2010/main" val="3941867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tivInspire - Studio"/>
          <p:cNvPicPr>
            <a:picLocks noChangeAspect="1"/>
          </p:cNvPicPr>
          <p:nvPr/>
        </p:nvPicPr>
        <p:blipFill rotWithShape="1">
          <a:blip r:embed="rId2">
            <a:extLst>
              <a:ext uri="{28A0092B-C50C-407E-A947-70E740481C1C}">
                <a14:useLocalDpi xmlns:a14="http://schemas.microsoft.com/office/drawing/2010/main" val="0"/>
              </a:ext>
            </a:extLst>
          </a:blip>
          <a:srcRect l="26613" t="13299" r="32258" b="24983"/>
          <a:stretch/>
        </p:blipFill>
        <p:spPr>
          <a:xfrm>
            <a:off x="914400" y="322006"/>
            <a:ext cx="7391400" cy="5971090"/>
          </a:xfrm>
          <a:prstGeom prst="rect">
            <a:avLst/>
          </a:prstGeom>
        </p:spPr>
      </p:pic>
      <p:sp>
        <p:nvSpPr>
          <p:cNvPr id="2" name="Rounded Rectangle 1"/>
          <p:cNvSpPr/>
          <p:nvPr/>
        </p:nvSpPr>
        <p:spPr>
          <a:xfrm>
            <a:off x="3429000" y="4953000"/>
            <a:ext cx="2971800" cy="1219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384822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ctivInspire - Studio"/>
          <p:cNvPicPr>
            <a:picLocks noChangeAspect="1"/>
          </p:cNvPicPr>
          <p:nvPr/>
        </p:nvPicPr>
        <p:blipFill rotWithShape="1">
          <a:blip r:embed="rId2">
            <a:extLst>
              <a:ext uri="{28A0092B-C50C-407E-A947-70E740481C1C}">
                <a14:useLocalDpi xmlns:a14="http://schemas.microsoft.com/office/drawing/2010/main" val="0"/>
              </a:ext>
            </a:extLst>
          </a:blip>
          <a:srcRect l="25000" t="12400" r="24677" b="20489"/>
          <a:stretch/>
        </p:blipFill>
        <p:spPr>
          <a:xfrm>
            <a:off x="685800" y="533400"/>
            <a:ext cx="7641771" cy="5486400"/>
          </a:xfrm>
          <a:prstGeom prst="rect">
            <a:avLst/>
          </a:prstGeom>
        </p:spPr>
      </p:pic>
    </p:spTree>
    <p:extLst>
      <p:ext uri="{BB962C8B-B14F-4D97-AF65-F5344CB8AC3E}">
        <p14:creationId xmlns:p14="http://schemas.microsoft.com/office/powerpoint/2010/main" val="2355412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ctivInspire - Studio"/>
          <p:cNvPicPr>
            <a:picLocks noChangeAspect="1"/>
          </p:cNvPicPr>
          <p:nvPr/>
        </p:nvPicPr>
        <p:blipFill rotWithShape="1">
          <a:blip r:embed="rId2">
            <a:extLst>
              <a:ext uri="{28A0092B-C50C-407E-A947-70E740481C1C}">
                <a14:useLocalDpi xmlns:a14="http://schemas.microsoft.com/office/drawing/2010/main" val="0"/>
              </a:ext>
            </a:extLst>
          </a:blip>
          <a:srcRect l="16693" t="12332" r="14435" b="13666"/>
          <a:stretch/>
        </p:blipFill>
        <p:spPr>
          <a:xfrm>
            <a:off x="152400" y="533400"/>
            <a:ext cx="8825933" cy="5105400"/>
          </a:xfrm>
          <a:prstGeom prst="rect">
            <a:avLst/>
          </a:prstGeom>
        </p:spPr>
      </p:pic>
    </p:spTree>
    <p:extLst>
      <p:ext uri="{BB962C8B-B14F-4D97-AF65-F5344CB8AC3E}">
        <p14:creationId xmlns:p14="http://schemas.microsoft.com/office/powerpoint/2010/main" val="3192488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ctivInspire - Studio"/>
          <p:cNvPicPr>
            <a:picLocks noChangeAspect="1"/>
          </p:cNvPicPr>
          <p:nvPr/>
        </p:nvPicPr>
        <p:blipFill rotWithShape="1">
          <a:blip r:embed="rId2">
            <a:extLst>
              <a:ext uri="{28A0092B-C50C-407E-A947-70E740481C1C}">
                <a14:useLocalDpi xmlns:a14="http://schemas.microsoft.com/office/drawing/2010/main" val="0"/>
              </a:ext>
            </a:extLst>
          </a:blip>
          <a:srcRect l="18226" t="9703" r="20323" b="26781"/>
          <a:stretch/>
        </p:blipFill>
        <p:spPr>
          <a:xfrm>
            <a:off x="304800" y="381000"/>
            <a:ext cx="8490549" cy="4724400"/>
          </a:xfrm>
          <a:prstGeom prst="rect">
            <a:avLst/>
          </a:prstGeom>
        </p:spPr>
      </p:pic>
    </p:spTree>
    <p:extLst>
      <p:ext uri="{BB962C8B-B14F-4D97-AF65-F5344CB8AC3E}">
        <p14:creationId xmlns:p14="http://schemas.microsoft.com/office/powerpoint/2010/main" val="1698878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ctivInspire - Studio"/>
          <p:cNvPicPr>
            <a:picLocks noChangeAspect="1"/>
          </p:cNvPicPr>
          <p:nvPr/>
        </p:nvPicPr>
        <p:blipFill rotWithShape="1">
          <a:blip r:embed="rId2">
            <a:extLst>
              <a:ext uri="{28A0092B-C50C-407E-A947-70E740481C1C}">
                <a14:useLocalDpi xmlns:a14="http://schemas.microsoft.com/office/drawing/2010/main" val="0"/>
              </a:ext>
            </a:extLst>
          </a:blip>
          <a:srcRect l="17258" t="9404" r="15645" b="26781"/>
          <a:stretch/>
        </p:blipFill>
        <p:spPr>
          <a:xfrm>
            <a:off x="304800" y="533400"/>
            <a:ext cx="8780532" cy="4495800"/>
          </a:xfrm>
          <a:prstGeom prst="rect">
            <a:avLst/>
          </a:prstGeom>
        </p:spPr>
      </p:pic>
    </p:spTree>
    <p:extLst>
      <p:ext uri="{BB962C8B-B14F-4D97-AF65-F5344CB8AC3E}">
        <p14:creationId xmlns:p14="http://schemas.microsoft.com/office/powerpoint/2010/main" val="7321925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ctivInspire - Studio"/>
          <p:cNvPicPr>
            <a:picLocks noChangeAspect="1"/>
          </p:cNvPicPr>
          <p:nvPr/>
        </p:nvPicPr>
        <p:blipFill rotWithShape="1">
          <a:blip r:embed="rId2">
            <a:extLst>
              <a:ext uri="{28A0092B-C50C-407E-A947-70E740481C1C}">
                <a14:useLocalDpi xmlns:a14="http://schemas.microsoft.com/office/drawing/2010/main" val="0"/>
              </a:ext>
            </a:extLst>
          </a:blip>
          <a:srcRect l="13227" t="9404" r="18548" b="10602"/>
          <a:stretch/>
        </p:blipFill>
        <p:spPr>
          <a:xfrm>
            <a:off x="0" y="0"/>
            <a:ext cx="8933380" cy="5638800"/>
          </a:xfrm>
          <a:prstGeom prst="rect">
            <a:avLst/>
          </a:prstGeom>
        </p:spPr>
      </p:pic>
      <p:sp>
        <p:nvSpPr>
          <p:cNvPr id="3" name="Rounded Rectangular Callout 2"/>
          <p:cNvSpPr/>
          <p:nvPr/>
        </p:nvSpPr>
        <p:spPr>
          <a:xfrm>
            <a:off x="4376128" y="5181600"/>
            <a:ext cx="3548672" cy="1219200"/>
          </a:xfrm>
          <a:prstGeom prst="wedgeRoundRectCallout">
            <a:avLst>
              <a:gd name="adj1" fmla="val 44644"/>
              <a:gd name="adj2" fmla="val -74473"/>
              <a:gd name="adj3" fmla="val 166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4466690" y="5281880"/>
            <a:ext cx="3381910" cy="1015663"/>
          </a:xfrm>
          <a:prstGeom prst="rect">
            <a:avLst/>
          </a:prstGeom>
          <a:noFill/>
        </p:spPr>
        <p:txBody>
          <a:bodyPr wrap="square" rtlCol="0">
            <a:spAutoFit/>
          </a:bodyPr>
          <a:lstStyle/>
          <a:p>
            <a:r>
              <a:rPr lang="en-US" sz="2000" b="1" dirty="0" smtClean="0"/>
              <a:t>Quick reminder:  Vary diction (word choice), like with “uniform…uniformity” above.</a:t>
            </a:r>
            <a:endParaRPr lang="en-US" sz="2000" b="1" dirty="0"/>
          </a:p>
        </p:txBody>
      </p:sp>
    </p:spTree>
    <p:extLst>
      <p:ext uri="{BB962C8B-B14F-4D97-AF65-F5344CB8AC3E}">
        <p14:creationId xmlns:p14="http://schemas.microsoft.com/office/powerpoint/2010/main" val="7081443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ctivInspire - Studio"/>
          <p:cNvPicPr>
            <a:picLocks noChangeAspect="1"/>
          </p:cNvPicPr>
          <p:nvPr/>
        </p:nvPicPr>
        <p:blipFill rotWithShape="1">
          <a:blip r:embed="rId2">
            <a:extLst>
              <a:ext uri="{28A0092B-C50C-407E-A947-70E740481C1C}">
                <a14:useLocalDpi xmlns:a14="http://schemas.microsoft.com/office/drawing/2010/main" val="0"/>
              </a:ext>
            </a:extLst>
          </a:blip>
          <a:srcRect l="13549" t="17194" r="18226" b="19291"/>
          <a:stretch/>
        </p:blipFill>
        <p:spPr>
          <a:xfrm>
            <a:off x="324464" y="152400"/>
            <a:ext cx="8818353" cy="4419600"/>
          </a:xfrm>
          <a:prstGeom prst="rect">
            <a:avLst/>
          </a:prstGeom>
        </p:spPr>
      </p:pic>
      <p:sp>
        <p:nvSpPr>
          <p:cNvPr id="3" name="Rounded Rectangular Callout 2"/>
          <p:cNvSpPr/>
          <p:nvPr/>
        </p:nvSpPr>
        <p:spPr>
          <a:xfrm>
            <a:off x="2556387" y="4724400"/>
            <a:ext cx="3581400" cy="1524000"/>
          </a:xfrm>
          <a:prstGeom prst="wedgeRoundRectCallout">
            <a:avLst>
              <a:gd name="adj1" fmla="val 44644"/>
              <a:gd name="adj2" fmla="val -74473"/>
              <a:gd name="adj3" fmla="val 166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2556387" y="4824680"/>
            <a:ext cx="3581400" cy="1323439"/>
          </a:xfrm>
          <a:prstGeom prst="rect">
            <a:avLst/>
          </a:prstGeom>
          <a:noFill/>
        </p:spPr>
        <p:txBody>
          <a:bodyPr wrap="square" rtlCol="0">
            <a:spAutoFit/>
          </a:bodyPr>
          <a:lstStyle/>
          <a:p>
            <a:r>
              <a:rPr lang="en-US" sz="2000" b="1" dirty="0" smtClean="0"/>
              <a:t>Quick reminder:  Note that you want to avoid starting with evidence.  Instead, set your focus/preview your content.</a:t>
            </a:r>
            <a:endParaRPr lang="en-US" sz="2000" b="1" dirty="0"/>
          </a:p>
        </p:txBody>
      </p:sp>
    </p:spTree>
    <p:extLst>
      <p:ext uri="{BB962C8B-B14F-4D97-AF65-F5344CB8AC3E}">
        <p14:creationId xmlns:p14="http://schemas.microsoft.com/office/powerpoint/2010/main" val="3667385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ogle crucible - Windows Photo Viewer"/>
          <p:cNvPicPr>
            <a:picLocks noChangeAspect="1"/>
          </p:cNvPicPr>
          <p:nvPr/>
        </p:nvPicPr>
        <p:blipFill rotWithShape="1">
          <a:blip r:embed="rId2">
            <a:extLst>
              <a:ext uri="{28A0092B-C50C-407E-A947-70E740481C1C}">
                <a14:useLocalDpi xmlns:a14="http://schemas.microsoft.com/office/drawing/2010/main" val="0"/>
              </a:ext>
            </a:extLst>
          </a:blip>
          <a:srcRect l="32742" t="26781" r="33629" b="27081"/>
          <a:stretch/>
        </p:blipFill>
        <p:spPr>
          <a:xfrm>
            <a:off x="1143000" y="228600"/>
            <a:ext cx="6499511" cy="4800600"/>
          </a:xfrm>
          <a:prstGeom prst="rect">
            <a:avLst/>
          </a:prstGeom>
        </p:spPr>
      </p:pic>
      <p:sp>
        <p:nvSpPr>
          <p:cNvPr id="5" name="Rectangle 4"/>
          <p:cNvSpPr/>
          <p:nvPr/>
        </p:nvSpPr>
        <p:spPr>
          <a:xfrm>
            <a:off x="838200" y="4648200"/>
            <a:ext cx="7772256" cy="1754326"/>
          </a:xfrm>
          <a:prstGeom prst="rect">
            <a:avLst/>
          </a:prstGeom>
          <a:noFill/>
        </p:spPr>
        <p:txBody>
          <a:bodyPr wrap="none" lIns="91440" tIns="45720" rIns="91440" bIns="45720">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Note the following sample</a:t>
            </a:r>
          </a:p>
          <a:p>
            <a:pPr algn="ctr"/>
            <a:r>
              <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a:t>
            </a: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nnotations</a:t>
            </a: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26760998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ogle crucible - Windows Photo Viewer"/>
          <p:cNvPicPr>
            <a:picLocks noChangeAspect="1"/>
          </p:cNvPicPr>
          <p:nvPr/>
        </p:nvPicPr>
        <p:blipFill rotWithShape="1">
          <a:blip r:embed="rId2">
            <a:extLst>
              <a:ext uri="{28A0092B-C50C-407E-A947-70E740481C1C}">
                <a14:useLocalDpi xmlns:a14="http://schemas.microsoft.com/office/drawing/2010/main" val="0"/>
              </a:ext>
            </a:extLst>
          </a:blip>
          <a:srcRect l="32742" t="26781" r="33629" b="27081"/>
          <a:stretch/>
        </p:blipFill>
        <p:spPr>
          <a:xfrm>
            <a:off x="3151244" y="122609"/>
            <a:ext cx="2346217" cy="1732939"/>
          </a:xfrm>
          <a:prstGeom prst="rect">
            <a:avLst/>
          </a:prstGeom>
        </p:spPr>
      </p:pic>
      <p:sp>
        <p:nvSpPr>
          <p:cNvPr id="3" name="TextBox 2"/>
          <p:cNvSpPr txBox="1"/>
          <p:nvPr/>
        </p:nvSpPr>
        <p:spPr>
          <a:xfrm>
            <a:off x="5638800" y="36871"/>
            <a:ext cx="3505200" cy="6740307"/>
          </a:xfrm>
          <a:prstGeom prst="rect">
            <a:avLst/>
          </a:prstGeom>
          <a:noFill/>
        </p:spPr>
        <p:txBody>
          <a:bodyPr wrap="square" rtlCol="0">
            <a:spAutoFit/>
          </a:bodyPr>
          <a:lstStyle/>
          <a:p>
            <a:r>
              <a:rPr lang="en-US" dirty="0" smtClean="0"/>
              <a:t>SAMPLE </a:t>
            </a:r>
            <a:r>
              <a:rPr lang="en-US" dirty="0" smtClean="0"/>
              <a:t>ANNOTATION </a:t>
            </a:r>
            <a:r>
              <a:rPr lang="en-US" dirty="0" smtClean="0">
                <a:solidFill>
                  <a:srgbClr val="0070C0"/>
                </a:solidFill>
              </a:rPr>
              <a:t>(fixed):</a:t>
            </a:r>
            <a:endParaRPr lang="en-US" dirty="0" smtClean="0">
              <a:solidFill>
                <a:srgbClr val="0070C0"/>
              </a:solidFill>
            </a:endParaRPr>
          </a:p>
          <a:p>
            <a:r>
              <a:rPr lang="en-US" b="1" dirty="0" smtClean="0"/>
              <a:t>Without evidence:  </a:t>
            </a:r>
            <a:r>
              <a:rPr lang="en-US" b="1" dirty="0" smtClean="0">
                <a:solidFill>
                  <a:srgbClr val="0070C0"/>
                </a:solidFill>
              </a:rPr>
              <a:t>SPECIFICITY</a:t>
            </a:r>
          </a:p>
          <a:p>
            <a:endParaRPr lang="en-US" dirty="0" smtClean="0"/>
          </a:p>
          <a:p>
            <a:r>
              <a:rPr lang="en-US" dirty="0" smtClean="0"/>
              <a:t>TITLE/THEME:  While the cauldron “o” does connect to the girls brewing a spell in the woods with Tituba, a more advanced meaning connects to the definition of a crucible as a pot utilized for breaking elements down to their most basic </a:t>
            </a:r>
            <a:r>
              <a:rPr lang="en-US" dirty="0" smtClean="0"/>
              <a:t>parts</a:t>
            </a:r>
            <a:r>
              <a:rPr lang="en-US" dirty="0" smtClean="0"/>
              <a:t>.  </a:t>
            </a:r>
            <a:r>
              <a:rPr lang="en-US" dirty="0" smtClean="0"/>
              <a:t>That idea of exposing true character or nature is </a:t>
            </a:r>
            <a:r>
              <a:rPr lang="en-US" b="1" dirty="0" smtClean="0">
                <a:solidFill>
                  <a:srgbClr val="0070C0"/>
                </a:solidFill>
              </a:rPr>
              <a:t>particularly evident with Parris</a:t>
            </a:r>
            <a:r>
              <a:rPr lang="en-US" dirty="0" smtClean="0"/>
              <a:t>, who as the spiritual leader of the town should be devoted to </a:t>
            </a:r>
            <a:r>
              <a:rPr lang="en-US" b="1" dirty="0" smtClean="0">
                <a:solidFill>
                  <a:srgbClr val="0070C0"/>
                </a:solidFill>
              </a:rPr>
              <a:t>Puritan ideals like spiritual, rather than material, wealth</a:t>
            </a:r>
            <a:r>
              <a:rPr lang="en-US" dirty="0" smtClean="0"/>
              <a:t>.  However, the situation of witchcraft creates a “crucible” in which </a:t>
            </a:r>
            <a:r>
              <a:rPr lang="en-US" b="1" dirty="0" smtClean="0">
                <a:solidFill>
                  <a:srgbClr val="0070C0"/>
                </a:solidFill>
              </a:rPr>
              <a:t>his tears over 31 stolen pounds </a:t>
            </a:r>
            <a:r>
              <a:rPr lang="en-US" dirty="0" smtClean="0"/>
              <a:t>highlight his </a:t>
            </a:r>
            <a:r>
              <a:rPr lang="en-US" b="1" dirty="0" smtClean="0">
                <a:solidFill>
                  <a:srgbClr val="0070C0"/>
                </a:solidFill>
              </a:rPr>
              <a:t>deadly sin of greed</a:t>
            </a:r>
            <a:r>
              <a:rPr lang="en-US" b="1" dirty="0" smtClean="0">
                <a:solidFill>
                  <a:srgbClr val="0070C0"/>
                </a:solidFill>
              </a:rPr>
              <a:t>.  A hypocrite, Parris exemplifies the way in which Salem constitutes a crucible, exposing people’s authentic selves.</a:t>
            </a:r>
            <a:endParaRPr lang="en-US" b="1" dirty="0">
              <a:solidFill>
                <a:srgbClr val="0070C0"/>
              </a:solidFill>
            </a:endParaRPr>
          </a:p>
        </p:txBody>
      </p:sp>
      <p:sp>
        <p:nvSpPr>
          <p:cNvPr id="4" name="TextBox 3"/>
          <p:cNvSpPr txBox="1"/>
          <p:nvPr/>
        </p:nvSpPr>
        <p:spPr>
          <a:xfrm>
            <a:off x="-27040" y="125067"/>
            <a:ext cx="3456039" cy="6740307"/>
          </a:xfrm>
          <a:prstGeom prst="rect">
            <a:avLst/>
          </a:prstGeom>
          <a:noFill/>
        </p:spPr>
        <p:txBody>
          <a:bodyPr wrap="square" rtlCol="0">
            <a:spAutoFit/>
          </a:bodyPr>
          <a:lstStyle/>
          <a:p>
            <a:r>
              <a:rPr lang="en-US" dirty="0" smtClean="0"/>
              <a:t>SAMPLE </a:t>
            </a:r>
            <a:r>
              <a:rPr lang="en-US" dirty="0" smtClean="0"/>
              <a:t>ANNOTATION </a:t>
            </a:r>
            <a:r>
              <a:rPr lang="en-US" dirty="0" smtClean="0">
                <a:solidFill>
                  <a:srgbClr val="FF0000"/>
                </a:solidFill>
              </a:rPr>
              <a:t>(problem):</a:t>
            </a:r>
            <a:endParaRPr lang="en-US" dirty="0" smtClean="0">
              <a:solidFill>
                <a:srgbClr val="FF0000"/>
              </a:solidFill>
            </a:endParaRPr>
          </a:p>
          <a:p>
            <a:r>
              <a:rPr lang="en-US" b="1" dirty="0" smtClean="0"/>
              <a:t>Without evidence</a:t>
            </a:r>
            <a:r>
              <a:rPr lang="en-US" dirty="0" smtClean="0"/>
              <a:t>:  </a:t>
            </a:r>
            <a:r>
              <a:rPr lang="en-US" b="1" dirty="0" smtClean="0">
                <a:solidFill>
                  <a:srgbClr val="FF0000"/>
                </a:solidFill>
              </a:rPr>
              <a:t>GENERALITY</a:t>
            </a:r>
          </a:p>
          <a:p>
            <a:endParaRPr lang="en-US" dirty="0" smtClean="0"/>
          </a:p>
          <a:p>
            <a:r>
              <a:rPr lang="en-US" dirty="0" smtClean="0"/>
              <a:t>TITLE/THEME:  While the cauldron “o” does connect to the girls brewing a spell in the woods with Tituba, a more advanced meaning connects to the definition of a crucible as a pot utilized for breaking elements down to their most basic </a:t>
            </a:r>
            <a:r>
              <a:rPr lang="en-US" dirty="0" smtClean="0"/>
              <a:t>parts</a:t>
            </a:r>
            <a:r>
              <a:rPr lang="en-US" dirty="0" smtClean="0"/>
              <a:t>.  </a:t>
            </a:r>
            <a:r>
              <a:rPr lang="en-US" dirty="0" smtClean="0"/>
              <a:t>That idea of exposing true character or nature is particularly evident with </a:t>
            </a:r>
            <a:r>
              <a:rPr lang="en-US" b="1" dirty="0" smtClean="0">
                <a:solidFill>
                  <a:srgbClr val="FF0000"/>
                </a:solidFill>
              </a:rPr>
              <a:t>Parris</a:t>
            </a:r>
            <a:r>
              <a:rPr lang="en-US" b="1" dirty="0" smtClean="0">
                <a:solidFill>
                  <a:srgbClr val="FF0000"/>
                </a:solidFill>
              </a:rPr>
              <a:t>, </a:t>
            </a:r>
            <a:r>
              <a:rPr lang="en-US" b="1" dirty="0" smtClean="0">
                <a:solidFill>
                  <a:srgbClr val="FF0000"/>
                </a:solidFill>
              </a:rPr>
              <a:t>whose concern for material wealth </a:t>
            </a:r>
            <a:r>
              <a:rPr lang="en-US" b="1" dirty="0" smtClean="0">
                <a:solidFill>
                  <a:srgbClr val="FF0000"/>
                </a:solidFill>
              </a:rPr>
              <a:t>leaves </a:t>
            </a:r>
            <a:r>
              <a:rPr lang="en-US" b="1" dirty="0" smtClean="0">
                <a:solidFill>
                  <a:srgbClr val="FF0000"/>
                </a:solidFill>
              </a:rPr>
              <a:t>him morally bankrupt.  </a:t>
            </a:r>
            <a:r>
              <a:rPr lang="en-US" b="1" dirty="0" smtClean="0">
                <a:solidFill>
                  <a:srgbClr val="FF0000"/>
                </a:solidFill>
              </a:rPr>
              <a:t>He should care about finding monetary reward in heaven but instead concentrates on finding it on earth.  His hypocritical character is therefore revealed.</a:t>
            </a:r>
            <a:endParaRPr lang="en-US" b="1" dirty="0" smtClean="0">
              <a:solidFill>
                <a:srgbClr val="FF0000"/>
              </a:solidFill>
            </a:endParaRPr>
          </a:p>
          <a:p>
            <a:r>
              <a:rPr lang="en-US" b="1" i="1" dirty="0" smtClean="0">
                <a:solidFill>
                  <a:srgbClr val="7030A0"/>
                </a:solidFill>
              </a:rPr>
              <a:t>*</a:t>
            </a:r>
            <a:r>
              <a:rPr lang="en-US" b="1" i="1" dirty="0" smtClean="0">
                <a:solidFill>
                  <a:srgbClr val="7030A0"/>
                </a:solidFill>
              </a:rPr>
              <a:t>That’s worded well, but it’s still lacking a specific </a:t>
            </a:r>
            <a:r>
              <a:rPr lang="en-US" b="1" i="1" dirty="0" smtClean="0">
                <a:solidFill>
                  <a:srgbClr val="7030A0"/>
                </a:solidFill>
              </a:rPr>
              <a:t>in</a:t>
            </a:r>
            <a:r>
              <a:rPr lang="en-US" b="1" i="1" dirty="0" smtClean="0">
                <a:solidFill>
                  <a:srgbClr val="7030A0"/>
                </a:solidFill>
              </a:rPr>
              <a:t> proving </a:t>
            </a:r>
            <a:r>
              <a:rPr lang="en-US" b="1" i="1" dirty="0" smtClean="0">
                <a:solidFill>
                  <a:srgbClr val="7030A0"/>
                </a:solidFill>
              </a:rPr>
              <a:t>the link between image and text</a:t>
            </a:r>
            <a:r>
              <a:rPr lang="en-US" b="1" i="1" dirty="0" smtClean="0">
                <a:solidFill>
                  <a:srgbClr val="7030A0"/>
                </a:solidFill>
              </a:rPr>
              <a:t>.</a:t>
            </a:r>
            <a:endParaRPr lang="en-US" b="1" i="1" dirty="0">
              <a:solidFill>
                <a:srgbClr val="7030A0"/>
              </a:solidFill>
            </a:endParaRPr>
          </a:p>
        </p:txBody>
      </p:sp>
      <p:sp>
        <p:nvSpPr>
          <p:cNvPr id="5" name="TextBox 4"/>
          <p:cNvSpPr txBox="1"/>
          <p:nvPr/>
        </p:nvSpPr>
        <p:spPr>
          <a:xfrm>
            <a:off x="3526092" y="2515250"/>
            <a:ext cx="1777177" cy="3970318"/>
          </a:xfrm>
          <a:prstGeom prst="rect">
            <a:avLst/>
          </a:prstGeom>
          <a:noFill/>
        </p:spPr>
        <p:txBody>
          <a:bodyPr wrap="square" rtlCol="0">
            <a:spAutoFit/>
          </a:bodyPr>
          <a:lstStyle/>
          <a:p>
            <a:pPr algn="ctr"/>
            <a:r>
              <a:rPr lang="en-US" b="1" u="sng" dirty="0" smtClean="0">
                <a:solidFill>
                  <a:srgbClr val="7030A0"/>
                </a:solidFill>
              </a:rPr>
              <a:t>COMMENTS:</a:t>
            </a:r>
          </a:p>
          <a:p>
            <a:pPr algn="ctr"/>
            <a:r>
              <a:rPr lang="en-US" b="1" dirty="0" smtClean="0">
                <a:solidFill>
                  <a:srgbClr val="7030A0"/>
                </a:solidFill>
              </a:rPr>
              <a:t>Note </a:t>
            </a:r>
            <a:r>
              <a:rPr lang="en-US" b="1" dirty="0" smtClean="0">
                <a:solidFill>
                  <a:srgbClr val="7030A0"/>
                </a:solidFill>
              </a:rPr>
              <a:t>how the generality has been expanded with the specific proof  of the </a:t>
            </a:r>
            <a:r>
              <a:rPr lang="en-US" b="1" dirty="0" smtClean="0">
                <a:solidFill>
                  <a:srgbClr val="7030A0"/>
                </a:solidFill>
              </a:rPr>
              <a:t>materialism </a:t>
            </a:r>
            <a:r>
              <a:rPr lang="en-US" b="1" dirty="0" smtClean="0">
                <a:solidFill>
                  <a:srgbClr val="7030A0"/>
                </a:solidFill>
              </a:rPr>
              <a:t>and loss of morals.</a:t>
            </a:r>
          </a:p>
          <a:p>
            <a:pPr algn="ctr"/>
            <a:r>
              <a:rPr lang="en-US" b="1" dirty="0" smtClean="0">
                <a:solidFill>
                  <a:srgbClr val="7030A0"/>
                </a:solidFill>
              </a:rPr>
              <a:t>Those 4 elements highlighted at right </a:t>
            </a:r>
            <a:r>
              <a:rPr lang="en-US" b="1" i="1" dirty="0" smtClean="0">
                <a:solidFill>
                  <a:srgbClr val="7030A0"/>
                </a:solidFill>
              </a:rPr>
              <a:t>together </a:t>
            </a:r>
            <a:r>
              <a:rPr lang="en-US" b="1" dirty="0" smtClean="0">
                <a:solidFill>
                  <a:srgbClr val="7030A0"/>
                </a:solidFill>
              </a:rPr>
              <a:t>progress toward </a:t>
            </a:r>
            <a:r>
              <a:rPr lang="en-US" b="1" dirty="0" smtClean="0">
                <a:solidFill>
                  <a:srgbClr val="7030A0"/>
                </a:solidFill>
              </a:rPr>
              <a:t>specificity.  </a:t>
            </a:r>
            <a:endParaRPr lang="en-US" b="1" dirty="0">
              <a:solidFill>
                <a:srgbClr val="7030A0"/>
              </a:solidFill>
            </a:endParaRPr>
          </a:p>
        </p:txBody>
      </p:sp>
      <p:sp>
        <p:nvSpPr>
          <p:cNvPr id="6" name="Right Arrow 5"/>
          <p:cNvSpPr/>
          <p:nvPr/>
        </p:nvSpPr>
        <p:spPr>
          <a:xfrm>
            <a:off x="5383161" y="3495220"/>
            <a:ext cx="228600" cy="152400"/>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5374548" y="4424209"/>
            <a:ext cx="228600" cy="152400"/>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a:off x="5374548" y="5181600"/>
            <a:ext cx="228600" cy="152400"/>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a:off x="5374548" y="6019800"/>
            <a:ext cx="228600" cy="152400"/>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02131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ogle crucible - Windows Photo Viewer"/>
          <p:cNvPicPr>
            <a:picLocks noChangeAspect="1"/>
          </p:cNvPicPr>
          <p:nvPr/>
        </p:nvPicPr>
        <p:blipFill rotWithShape="1">
          <a:blip r:embed="rId2">
            <a:extLst>
              <a:ext uri="{28A0092B-C50C-407E-A947-70E740481C1C}">
                <a14:useLocalDpi xmlns:a14="http://schemas.microsoft.com/office/drawing/2010/main" val="0"/>
              </a:ext>
            </a:extLst>
          </a:blip>
          <a:srcRect l="32742" t="26781" r="33629" b="27081"/>
          <a:stretch/>
        </p:blipFill>
        <p:spPr>
          <a:xfrm>
            <a:off x="5963265" y="2459"/>
            <a:ext cx="3124200" cy="2307564"/>
          </a:xfrm>
          <a:prstGeom prst="rect">
            <a:avLst/>
          </a:prstGeom>
        </p:spPr>
      </p:pic>
      <p:sp>
        <p:nvSpPr>
          <p:cNvPr id="3" name="TextBox 2"/>
          <p:cNvSpPr txBox="1"/>
          <p:nvPr/>
        </p:nvSpPr>
        <p:spPr>
          <a:xfrm>
            <a:off x="0" y="2459"/>
            <a:ext cx="8763000" cy="4247317"/>
          </a:xfrm>
          <a:prstGeom prst="rect">
            <a:avLst/>
          </a:prstGeom>
          <a:noFill/>
        </p:spPr>
        <p:txBody>
          <a:bodyPr wrap="square" rtlCol="0">
            <a:spAutoFit/>
          </a:bodyPr>
          <a:lstStyle/>
          <a:p>
            <a:r>
              <a:rPr lang="en-US" dirty="0" smtClean="0"/>
              <a:t>SAMPLE ANNOTATION:</a:t>
            </a:r>
          </a:p>
          <a:p>
            <a:r>
              <a:rPr lang="en-US" b="1" dirty="0" smtClean="0"/>
              <a:t>With </a:t>
            </a:r>
            <a:r>
              <a:rPr lang="en-US" b="1" dirty="0" smtClean="0"/>
              <a:t>evidence</a:t>
            </a:r>
            <a:endParaRPr lang="en-US" b="1" dirty="0" smtClean="0"/>
          </a:p>
          <a:p>
            <a:endParaRPr lang="en-US" dirty="0" smtClean="0"/>
          </a:p>
          <a:p>
            <a:r>
              <a:rPr lang="en-US" dirty="0" smtClean="0"/>
              <a:t>TITLE/THEME:  While the cauldron “o” does connect to the girls </a:t>
            </a:r>
            <a:endParaRPr lang="en-US" dirty="0" smtClean="0"/>
          </a:p>
          <a:p>
            <a:r>
              <a:rPr lang="en-US" dirty="0" smtClean="0"/>
              <a:t>brewing </a:t>
            </a:r>
            <a:r>
              <a:rPr lang="en-US" dirty="0" smtClean="0"/>
              <a:t>a spell in the woods with Tituba, a more advanced </a:t>
            </a:r>
            <a:endParaRPr lang="en-US" dirty="0" smtClean="0"/>
          </a:p>
          <a:p>
            <a:r>
              <a:rPr lang="en-US" dirty="0" smtClean="0"/>
              <a:t>meaning </a:t>
            </a:r>
            <a:r>
              <a:rPr lang="en-US" dirty="0" smtClean="0"/>
              <a:t>connects to the definition of a crucible as a pot utilized </a:t>
            </a:r>
            <a:endParaRPr lang="en-US" dirty="0" smtClean="0"/>
          </a:p>
          <a:p>
            <a:r>
              <a:rPr lang="en-US" dirty="0" smtClean="0"/>
              <a:t>for </a:t>
            </a:r>
            <a:r>
              <a:rPr lang="en-US" dirty="0" smtClean="0"/>
              <a:t>breaking elements down to their most basic </a:t>
            </a:r>
            <a:r>
              <a:rPr lang="en-US" dirty="0" smtClean="0"/>
              <a:t>parts</a:t>
            </a:r>
            <a:r>
              <a:rPr lang="en-US" dirty="0" smtClean="0"/>
              <a:t>.  </a:t>
            </a:r>
            <a:r>
              <a:rPr lang="en-US" dirty="0" smtClean="0"/>
              <a:t>That idea of exposing true character or nature is particularly evident with Parris, who as the spiritual leader of </a:t>
            </a:r>
            <a:endParaRPr lang="en-US" dirty="0" smtClean="0"/>
          </a:p>
          <a:p>
            <a:r>
              <a:rPr lang="en-US" dirty="0" smtClean="0"/>
              <a:t>the </a:t>
            </a:r>
            <a:r>
              <a:rPr lang="en-US" dirty="0" smtClean="0"/>
              <a:t>town should be devoted to Puritan ideals like </a:t>
            </a:r>
            <a:r>
              <a:rPr lang="en-US" dirty="0" smtClean="0"/>
              <a:t>spiritual, rather than material, </a:t>
            </a:r>
            <a:r>
              <a:rPr lang="en-US" dirty="0" smtClean="0"/>
              <a:t>wealth.  </a:t>
            </a:r>
            <a:r>
              <a:rPr lang="en-US" dirty="0" smtClean="0"/>
              <a:t>However</a:t>
            </a:r>
            <a:r>
              <a:rPr lang="en-US" dirty="0"/>
              <a:t> </a:t>
            </a:r>
            <a:r>
              <a:rPr lang="en-US" dirty="0" smtClean="0"/>
              <a:t>his authentic self is revealed</a:t>
            </a:r>
            <a:r>
              <a:rPr lang="en-US" dirty="0" smtClean="0"/>
              <a:t> as, when he tells Danforth that 31 pounds were stolen, “</a:t>
            </a:r>
            <a:r>
              <a:rPr lang="en-US" i="1" dirty="0" smtClean="0"/>
              <a:t>He covers his face and sobs</a:t>
            </a:r>
            <a:r>
              <a:rPr lang="en-US" dirty="0" smtClean="0"/>
              <a:t>” (Miller 126).  Devastated more by the loss of </a:t>
            </a:r>
            <a:r>
              <a:rPr lang="en-US" dirty="0" smtClean="0"/>
              <a:t>his money than that of his niece, Parris’s character emerges as greedy and hypocritical.  When chaos erupts in Salem, the definition of crucible becomes apparent as the dark core of even the reverend is exposed.</a:t>
            </a:r>
            <a:endParaRPr lang="en-US" dirty="0"/>
          </a:p>
          <a:p>
            <a:endParaRPr lang="en-US" dirty="0"/>
          </a:p>
        </p:txBody>
      </p:sp>
      <p:sp>
        <p:nvSpPr>
          <p:cNvPr id="4" name="Rounded Rectangular Callout 3"/>
          <p:cNvSpPr/>
          <p:nvPr/>
        </p:nvSpPr>
        <p:spPr>
          <a:xfrm>
            <a:off x="152400" y="4249776"/>
            <a:ext cx="8763000" cy="2608224"/>
          </a:xfrm>
          <a:prstGeom prst="wedgeRoundRectCallout">
            <a:avLst>
              <a:gd name="adj1" fmla="val 41364"/>
              <a:gd name="adj2" fmla="val -71233"/>
              <a:gd name="adj3" fmla="val 166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04800" y="4282509"/>
            <a:ext cx="8458200" cy="2585323"/>
          </a:xfrm>
          <a:prstGeom prst="rect">
            <a:avLst/>
          </a:prstGeom>
          <a:noFill/>
        </p:spPr>
        <p:txBody>
          <a:bodyPr wrap="square" rtlCol="0">
            <a:spAutoFit/>
          </a:bodyPr>
          <a:lstStyle/>
          <a:p>
            <a:r>
              <a:rPr lang="en-US" b="1" dirty="0" smtClean="0"/>
              <a:t>Note:  </a:t>
            </a:r>
            <a:r>
              <a:rPr lang="en-US" dirty="0" smtClean="0"/>
              <a:t>Stylistically, sentences are varied in structure and  are fluent.  Also, diction is crafted so that word jails are avoided, as are clichés (like: “Characters’ true colors shine through.”)  Variety is also employed, and </a:t>
            </a:r>
            <a:r>
              <a:rPr lang="en-US" smtClean="0"/>
              <a:t>the student utilizes </a:t>
            </a:r>
            <a:r>
              <a:rPr lang="en-US" dirty="0" smtClean="0"/>
              <a:t>his/her own words (rather than relying on the definition).</a:t>
            </a:r>
          </a:p>
          <a:p>
            <a:endParaRPr lang="en-US" dirty="0"/>
          </a:p>
          <a:p>
            <a:r>
              <a:rPr lang="en-US" b="1" dirty="0" smtClean="0"/>
              <a:t>Note</a:t>
            </a:r>
            <a:r>
              <a:rPr lang="en-US" dirty="0" smtClean="0"/>
              <a:t>:  I could also have talked about a positive “break down to the most basic elements,” as with John; his search for redemption and for his soul leads him to an honest admission of adultery, a refusal to make a false confession to witchcraft, and an ultimate death with dignity.  </a:t>
            </a:r>
            <a:endParaRPr lang="en-US" dirty="0"/>
          </a:p>
        </p:txBody>
      </p:sp>
    </p:spTree>
    <p:extLst>
      <p:ext uri="{BB962C8B-B14F-4D97-AF65-F5344CB8AC3E}">
        <p14:creationId xmlns:p14="http://schemas.microsoft.com/office/powerpoint/2010/main" val="2597742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ctivInspire - Studio"/>
          <p:cNvPicPr>
            <a:picLocks noChangeAspect="1"/>
          </p:cNvPicPr>
          <p:nvPr/>
        </p:nvPicPr>
        <p:blipFill rotWithShape="1">
          <a:blip r:embed="rId2">
            <a:extLst>
              <a:ext uri="{28A0092B-C50C-407E-A947-70E740481C1C}">
                <a14:useLocalDpi xmlns:a14="http://schemas.microsoft.com/office/drawing/2010/main" val="0"/>
              </a:ext>
            </a:extLst>
          </a:blip>
          <a:srcRect l="24516" t="10003" r="27258" b="18692"/>
          <a:stretch/>
        </p:blipFill>
        <p:spPr>
          <a:xfrm>
            <a:off x="0" y="367139"/>
            <a:ext cx="7371232" cy="5867400"/>
          </a:xfrm>
          <a:prstGeom prst="rect">
            <a:avLst/>
          </a:prstGeom>
        </p:spPr>
      </p:pic>
      <p:sp>
        <p:nvSpPr>
          <p:cNvPr id="3" name="Rectangle 2"/>
          <p:cNvSpPr/>
          <p:nvPr/>
        </p:nvSpPr>
        <p:spPr>
          <a:xfrm rot="5400000">
            <a:off x="5177562" y="2639120"/>
            <a:ext cx="6486326" cy="1323439"/>
          </a:xfrm>
          <a:prstGeom prst="rect">
            <a:avLst/>
          </a:prstGeom>
          <a:noFill/>
        </p:spPr>
        <p:txBody>
          <a:bodyPr wrap="none" lIns="91440" tIns="45720" rIns="91440" bIns="45720">
            <a:spAutoFit/>
          </a:bodyPr>
          <a:lstStyle/>
          <a:p>
            <a:pPr algn="ctr"/>
            <a:r>
              <a:rPr lang="en-US" sz="8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REAL SAMPLES</a:t>
            </a:r>
            <a:endParaRPr lang="en-US" sz="8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3863055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ctivInspire - Studio"/>
          <p:cNvPicPr>
            <a:picLocks noChangeAspect="1"/>
          </p:cNvPicPr>
          <p:nvPr/>
        </p:nvPicPr>
        <p:blipFill rotWithShape="1">
          <a:blip r:embed="rId2">
            <a:extLst>
              <a:ext uri="{28A0092B-C50C-407E-A947-70E740481C1C}">
                <a14:useLocalDpi xmlns:a14="http://schemas.microsoft.com/office/drawing/2010/main" val="0"/>
              </a:ext>
            </a:extLst>
          </a:blip>
          <a:srcRect l="15968" t="17194" r="15968" b="18092"/>
          <a:stretch/>
        </p:blipFill>
        <p:spPr>
          <a:xfrm>
            <a:off x="211664" y="1676400"/>
            <a:ext cx="8932336" cy="4572000"/>
          </a:xfrm>
          <a:prstGeom prst="rect">
            <a:avLst/>
          </a:prstGeom>
        </p:spPr>
      </p:pic>
      <p:sp>
        <p:nvSpPr>
          <p:cNvPr id="3" name="Rectangle 2"/>
          <p:cNvSpPr/>
          <p:nvPr/>
        </p:nvSpPr>
        <p:spPr>
          <a:xfrm>
            <a:off x="783945" y="381000"/>
            <a:ext cx="7787773"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Artistry of Google Doodles</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989571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ctivInspire - Studio"/>
          <p:cNvPicPr>
            <a:picLocks noChangeAspect="1"/>
          </p:cNvPicPr>
          <p:nvPr/>
        </p:nvPicPr>
        <p:blipFill rotWithShape="1">
          <a:blip r:embed="rId2">
            <a:extLst>
              <a:ext uri="{28A0092B-C50C-407E-A947-70E740481C1C}">
                <a14:useLocalDpi xmlns:a14="http://schemas.microsoft.com/office/drawing/2010/main" val="0"/>
              </a:ext>
            </a:extLst>
          </a:blip>
          <a:srcRect l="30323" t="8804" r="29677" b="13598"/>
          <a:stretch/>
        </p:blipFill>
        <p:spPr>
          <a:xfrm>
            <a:off x="1524000" y="152400"/>
            <a:ext cx="6201917" cy="6477000"/>
          </a:xfrm>
          <a:prstGeom prst="rect">
            <a:avLst/>
          </a:prstGeom>
        </p:spPr>
      </p:pic>
    </p:spTree>
    <p:extLst>
      <p:ext uri="{BB962C8B-B14F-4D97-AF65-F5344CB8AC3E}">
        <p14:creationId xmlns:p14="http://schemas.microsoft.com/office/powerpoint/2010/main" val="515611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ctivInspire - Studio"/>
          <p:cNvPicPr>
            <a:picLocks noChangeAspect="1"/>
          </p:cNvPicPr>
          <p:nvPr/>
        </p:nvPicPr>
        <p:blipFill rotWithShape="1">
          <a:blip r:embed="rId2">
            <a:extLst>
              <a:ext uri="{28A0092B-C50C-407E-A947-70E740481C1C}">
                <a14:useLocalDpi xmlns:a14="http://schemas.microsoft.com/office/drawing/2010/main" val="0"/>
              </a:ext>
            </a:extLst>
          </a:blip>
          <a:srcRect l="23387" t="14198" r="22097" b="30675"/>
          <a:stretch/>
        </p:blipFill>
        <p:spPr>
          <a:xfrm>
            <a:off x="304800" y="533400"/>
            <a:ext cx="8678518" cy="4724400"/>
          </a:xfrm>
          <a:prstGeom prst="rect">
            <a:avLst/>
          </a:prstGeom>
        </p:spPr>
      </p:pic>
    </p:spTree>
    <p:extLst>
      <p:ext uri="{BB962C8B-B14F-4D97-AF65-F5344CB8AC3E}">
        <p14:creationId xmlns:p14="http://schemas.microsoft.com/office/powerpoint/2010/main" val="3336942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ctivInspire - Studio"/>
          <p:cNvPicPr>
            <a:picLocks noChangeAspect="1"/>
          </p:cNvPicPr>
          <p:nvPr/>
        </p:nvPicPr>
        <p:blipFill rotWithShape="1">
          <a:blip r:embed="rId2">
            <a:extLst>
              <a:ext uri="{28A0092B-C50C-407E-A947-70E740481C1C}">
                <a14:useLocalDpi xmlns:a14="http://schemas.microsoft.com/office/drawing/2010/main" val="0"/>
              </a:ext>
            </a:extLst>
          </a:blip>
          <a:srcRect l="27903" t="13898" r="31452" b="30975"/>
          <a:stretch/>
        </p:blipFill>
        <p:spPr>
          <a:xfrm>
            <a:off x="609600" y="528484"/>
            <a:ext cx="7618344" cy="5562600"/>
          </a:xfrm>
          <a:prstGeom prst="rect">
            <a:avLst/>
          </a:prstGeom>
        </p:spPr>
      </p:pic>
    </p:spTree>
    <p:extLst>
      <p:ext uri="{BB962C8B-B14F-4D97-AF65-F5344CB8AC3E}">
        <p14:creationId xmlns:p14="http://schemas.microsoft.com/office/powerpoint/2010/main" val="17554157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ctivInspire - Studio"/>
          <p:cNvPicPr>
            <a:picLocks noChangeAspect="1"/>
          </p:cNvPicPr>
          <p:nvPr/>
        </p:nvPicPr>
        <p:blipFill rotWithShape="1">
          <a:blip r:embed="rId2">
            <a:extLst>
              <a:ext uri="{28A0092B-C50C-407E-A947-70E740481C1C}">
                <a14:useLocalDpi xmlns:a14="http://schemas.microsoft.com/office/drawing/2010/main" val="0"/>
              </a:ext>
            </a:extLst>
          </a:blip>
          <a:srcRect l="23549" t="9703" r="19516" b="8505"/>
          <a:stretch/>
        </p:blipFill>
        <p:spPr>
          <a:xfrm>
            <a:off x="914400" y="381000"/>
            <a:ext cx="7783844" cy="6019800"/>
          </a:xfrm>
          <a:prstGeom prst="rect">
            <a:avLst/>
          </a:prstGeom>
        </p:spPr>
      </p:pic>
    </p:spTree>
    <p:extLst>
      <p:ext uri="{BB962C8B-B14F-4D97-AF65-F5344CB8AC3E}">
        <p14:creationId xmlns:p14="http://schemas.microsoft.com/office/powerpoint/2010/main" val="8506142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ctivInspire - Studio"/>
          <p:cNvPicPr>
            <a:picLocks noChangeAspect="1"/>
          </p:cNvPicPr>
          <p:nvPr/>
        </p:nvPicPr>
        <p:blipFill rotWithShape="1">
          <a:blip r:embed="rId2">
            <a:extLst>
              <a:ext uri="{28A0092B-C50C-407E-A947-70E740481C1C}">
                <a14:useLocalDpi xmlns:a14="http://schemas.microsoft.com/office/drawing/2010/main" val="0"/>
              </a:ext>
            </a:extLst>
          </a:blip>
          <a:srcRect l="32581" t="13298" r="29516" b="31575"/>
          <a:stretch/>
        </p:blipFill>
        <p:spPr>
          <a:xfrm>
            <a:off x="762000" y="381000"/>
            <a:ext cx="7980294" cy="6248400"/>
          </a:xfrm>
          <a:prstGeom prst="rect">
            <a:avLst/>
          </a:prstGeom>
        </p:spPr>
      </p:pic>
    </p:spTree>
    <p:extLst>
      <p:ext uri="{BB962C8B-B14F-4D97-AF65-F5344CB8AC3E}">
        <p14:creationId xmlns:p14="http://schemas.microsoft.com/office/powerpoint/2010/main" val="490369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ctivInspire - Studio"/>
          <p:cNvPicPr>
            <a:picLocks noChangeAspect="1"/>
          </p:cNvPicPr>
          <p:nvPr/>
        </p:nvPicPr>
        <p:blipFill rotWithShape="1">
          <a:blip r:embed="rId2">
            <a:extLst>
              <a:ext uri="{28A0092B-C50C-407E-A947-70E740481C1C}">
                <a14:useLocalDpi xmlns:a14="http://schemas.microsoft.com/office/drawing/2010/main" val="0"/>
              </a:ext>
            </a:extLst>
          </a:blip>
          <a:srcRect l="29033" t="9404" r="28548" b="18392"/>
          <a:stretch/>
        </p:blipFill>
        <p:spPr>
          <a:xfrm>
            <a:off x="1524000" y="381000"/>
            <a:ext cx="6781800" cy="6214502"/>
          </a:xfrm>
          <a:prstGeom prst="rect">
            <a:avLst/>
          </a:prstGeom>
        </p:spPr>
      </p:pic>
    </p:spTree>
    <p:extLst>
      <p:ext uri="{BB962C8B-B14F-4D97-AF65-F5344CB8AC3E}">
        <p14:creationId xmlns:p14="http://schemas.microsoft.com/office/powerpoint/2010/main" val="26123569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642</TotalTime>
  <Words>624</Words>
  <Application>Microsoft Office PowerPoint</Application>
  <PresentationFormat>On-screen Show (4:3)</PresentationFormat>
  <Paragraphs>29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Central Bucks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REMAR, COLLEEN</dc:creator>
  <cp:lastModifiedBy>REMAR, COLLEEN</cp:lastModifiedBy>
  <cp:revision>16</cp:revision>
  <dcterms:created xsi:type="dcterms:W3CDTF">2014-03-26T12:25:09Z</dcterms:created>
  <dcterms:modified xsi:type="dcterms:W3CDTF">2014-03-27T15:00:54Z</dcterms:modified>
</cp:coreProperties>
</file>